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3" r:id="rId11"/>
    <p:sldId id="264" r:id="rId12"/>
    <p:sldId id="265" r:id="rId13"/>
    <p:sldId id="268" r:id="rId14"/>
    <p:sldId id="269" r:id="rId15"/>
    <p:sldId id="270" r:id="rId16"/>
    <p:sldId id="271" r:id="rId17"/>
    <p:sldId id="274" r:id="rId18"/>
    <p:sldId id="272" r:id="rId19"/>
    <p:sldId id="266" r:id="rId20"/>
  </p:sldIdLst>
  <p:sldSz cx="14630400" cy="8229600"/>
  <p:notesSz cx="8229600" cy="14630400"/>
  <p:embeddedFontLst>
    <p:embeddedFont>
      <p:font typeface="Inter" panose="02000503000000020004" pitchFamily="2" charset="0"/>
      <p:regular r:id="rId22"/>
    </p:embeddedFont>
    <p:embeddedFont>
      <p:font typeface="Palatino Linotype" panose="02040502050505030304" pitchFamily="18" charset="0"/>
      <p:regular r:id="rId23"/>
      <p:bold r:id="rId24"/>
      <p:italic r:id="rId25"/>
      <p:boldItalic r:id="rId26"/>
    </p:embeddedFont>
    <p:embeddedFont>
      <p:font typeface="Segoe UI Black" panose="02000000000000000000" pitchFamily="2" charset="0"/>
      <p:bold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font" Target="fonts/font5.fntdata" /><Relationship Id="rId3" Type="http://schemas.openxmlformats.org/officeDocument/2006/relationships/slide" Target="slides/slide2.xml" /><Relationship Id="rId21" Type="http://schemas.openxmlformats.org/officeDocument/2006/relationships/notesMaster" Target="notesMasters/notesMaster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font" Target="fonts/font4.fntdata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3.fntdata" /><Relationship Id="rId32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2.fntdata" /><Relationship Id="rId28" Type="http://schemas.openxmlformats.org/officeDocument/2006/relationships/font" Target="fonts/font7.fntdata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1.fntdata" /><Relationship Id="rId27" Type="http://schemas.openxmlformats.org/officeDocument/2006/relationships/font" Target="fonts/font6.fntdata" /><Relationship Id="rId30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588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F52B1-E4B7-57BC-5748-5F7F89568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FC1585-4EF7-C5AF-8AF5-F1CA4AAE89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CB8D11-A9CE-0D94-D588-F9B670A84F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BEFEE-7A55-0AB2-07DD-3D73EDC8DA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23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24387-3A2F-D850-B309-4DCF5B415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F916D-AB63-AF24-B457-3D1062BCFF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2EB5F9-EC29-224A-9324-8019F6E2D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B5F76-1444-099E-A201-98A1F729B1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52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19.png" /><Relationship Id="rId5" Type="http://schemas.openxmlformats.org/officeDocument/2006/relationships/image" Target="../media/image18.png" /><Relationship Id="rId4" Type="http://schemas.openxmlformats.org/officeDocument/2006/relationships/image" Target="../media/image17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0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1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11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11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 /><Relationship Id="rId1" Type="http://schemas.openxmlformats.org/officeDocument/2006/relationships/slideLayout" Target="../slideLayouts/slideLayout11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11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11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 /><Relationship Id="rId1" Type="http://schemas.openxmlformats.org/officeDocument/2006/relationships/slideLayout" Target="../slideLayouts/slideLayout11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1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5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6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7" Type="http://schemas.openxmlformats.org/officeDocument/2006/relationships/image" Target="../media/image11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0.png" /><Relationship Id="rId5" Type="http://schemas.openxmlformats.org/officeDocument/2006/relationships/image" Target="../media/image9.png" /><Relationship Id="rId4" Type="http://schemas.openxmlformats.org/officeDocument/2006/relationships/image" Target="../media/image8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7" Type="http://schemas.openxmlformats.org/officeDocument/2006/relationships/image" Target="../media/image16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8.xml" /><Relationship Id="rId6" Type="http://schemas.openxmlformats.org/officeDocument/2006/relationships/image" Target="../media/image15.png" /><Relationship Id="rId5" Type="http://schemas.openxmlformats.org/officeDocument/2006/relationships/image" Target="../media/image14.png" /><Relationship Id="rId4" Type="http://schemas.openxmlformats.org/officeDocument/2006/relationships/image" Target="../media/image13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7" Type="http://schemas.openxmlformats.org/officeDocument/2006/relationships/image" Target="../media/image20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19.png" /><Relationship Id="rId5" Type="http://schemas.openxmlformats.org/officeDocument/2006/relationships/image" Target="../media/image18.png" /><Relationship Id="rId4" Type="http://schemas.openxmlformats.org/officeDocument/2006/relationships/image" Target="../media/image1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353BD-EBDF-1AC1-3C75-88355A1C8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2A1791B-7916-0A85-C0EB-ECBA37D52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1F424069-B1F9-9290-DF54-1D96027E6E20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19DCB-A050-84E2-15A5-33EE7BF02CD6}"/>
              </a:ext>
            </a:extLst>
          </p:cNvPr>
          <p:cNvSpPr txBox="1"/>
          <p:nvPr/>
        </p:nvSpPr>
        <p:spPr>
          <a:xfrm>
            <a:off x="938463" y="770021"/>
            <a:ext cx="12861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INSTITUTE OF ENGINEERING AND TECHNOLOGY, LUCKNOW                 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3E41D5-C2C8-27D7-1586-2780186CD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673" y="2713308"/>
            <a:ext cx="1925053" cy="1925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F03B6E-16B9-29C2-7205-EC55FBC263ED}"/>
              </a:ext>
            </a:extLst>
          </p:cNvPr>
          <p:cNvSpPr txBox="1"/>
          <p:nvPr/>
        </p:nvSpPr>
        <p:spPr>
          <a:xfrm>
            <a:off x="3080084" y="4855952"/>
            <a:ext cx="8482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</a:p>
          <a:p>
            <a:pPr algn="ctr"/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</a:p>
          <a:p>
            <a:pPr algn="ctr"/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Video-Based Face Recognition Attendance System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BCB2DD-73FC-2008-8F6B-73B9C119F36F}"/>
              </a:ext>
            </a:extLst>
          </p:cNvPr>
          <p:cNvSpPr txBox="1"/>
          <p:nvPr/>
        </p:nvSpPr>
        <p:spPr>
          <a:xfrm>
            <a:off x="938463" y="6301445"/>
            <a:ext cx="5089358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b="1" dirty="0">
                <a:latin typeface="Times New Roman"/>
                <a:cs typeface="Times New Roman"/>
              </a:rPr>
              <a:t>Submitted by: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/>
                <a:cs typeface="Times New Roman"/>
              </a:rPr>
              <a:t>Mayuri Shakya [2200520109104]</a:t>
            </a:r>
          </a:p>
          <a:p>
            <a:r>
              <a:rPr lang="en-IN" dirty="0">
                <a:latin typeface="Times New Roman"/>
                <a:cs typeface="Times New Roman"/>
              </a:rPr>
              <a:t>Sachin Kumar [2200520109106]</a:t>
            </a:r>
          </a:p>
          <a:p>
            <a:r>
              <a:rPr lang="en-IN" dirty="0">
                <a:latin typeface="Times New Roman"/>
                <a:cs typeface="Times New Roman"/>
              </a:rPr>
              <a:t>Amrendra Bahadur Yadav [2200520109101]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8808CE-99EA-007F-2941-025ABF831147}"/>
              </a:ext>
            </a:extLst>
          </p:cNvPr>
          <p:cNvSpPr txBox="1"/>
          <p:nvPr/>
        </p:nvSpPr>
        <p:spPr>
          <a:xfrm>
            <a:off x="5323973" y="1572387"/>
            <a:ext cx="3982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Bachelor of Technology</a:t>
            </a:r>
          </a:p>
          <a:p>
            <a:pPr algn="ctr"/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  <a:p>
            <a:pPr algn="ctr"/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6E6C3D-3DE0-B212-82D0-81F5EBF3C223}"/>
              </a:ext>
            </a:extLst>
          </p:cNvPr>
          <p:cNvSpPr txBox="1"/>
          <p:nvPr/>
        </p:nvSpPr>
        <p:spPr>
          <a:xfrm>
            <a:off x="8590547" y="6309012"/>
            <a:ext cx="508935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by:</a:t>
            </a:r>
          </a:p>
          <a:p>
            <a:pPr algn="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>
                <a:latin typeface="Times New Roman"/>
                <a:cs typeface="Times New Roman"/>
              </a:rPr>
              <a:t>Dr. Sakshi Srivastava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Er. Rakesh Kumar Gautam</a:t>
            </a:r>
          </a:p>
        </p:txBody>
      </p:sp>
    </p:spTree>
    <p:extLst>
      <p:ext uri="{BB962C8B-B14F-4D97-AF65-F5344CB8AC3E}">
        <p14:creationId xmlns:p14="http://schemas.microsoft.com/office/powerpoint/2010/main" val="1529441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A2614-79D9-6057-4D0A-1952F17FE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83BE4F0-4E1D-91B8-038D-811C65BCB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C313590B-A3C3-132F-7A39-679388DF2C8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221C7E6-C228-EA04-18C5-F1E1744BEE81}"/>
              </a:ext>
            </a:extLst>
          </p:cNvPr>
          <p:cNvSpPr/>
          <p:nvPr/>
        </p:nvSpPr>
        <p:spPr>
          <a:xfrm>
            <a:off x="793790" y="1413510"/>
            <a:ext cx="11802356" cy="653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0"/>
              </a:lnSpc>
            </a:pPr>
            <a:r>
              <a:rPr lang="en-US" sz="4650" b="1" dirty="0" err="1">
                <a:solidFill>
                  <a:srgbClr val="000000"/>
                </a:solidFill>
                <a:latin typeface="Times New Roman"/>
                <a:ea typeface="Petrona Bold"/>
                <a:cs typeface="Times New Roman"/>
              </a:rPr>
              <a:t>ArcFace</a:t>
            </a:r>
            <a:r>
              <a:rPr lang="en-US" sz="4650" b="1" dirty="0">
                <a:solidFill>
                  <a:srgbClr val="000000"/>
                </a:solidFill>
                <a:latin typeface="Times New Roman"/>
                <a:ea typeface="Petrona Bold"/>
                <a:cs typeface="Times New Roman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Times New Roman"/>
                <a:ea typeface="Petrona Bold"/>
                <a:cs typeface="Times New Roman"/>
              </a:rPr>
              <a:t>[Face Recognition Algorithm]:</a:t>
            </a:r>
            <a:endParaRPr lang="en-US" sz="2800" dirty="0">
              <a:latin typeface="Times New Roman"/>
              <a:ea typeface="Petrona Bold"/>
              <a:cs typeface="Times New Roman"/>
            </a:endParaRPr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E40A0B77-E9F4-CF38-F337-082ECFE22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97931"/>
            <a:ext cx="3260646" cy="907256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B9CD348E-1ABB-0072-EE1D-5CCCC1F46DB3}"/>
              </a:ext>
            </a:extLst>
          </p:cNvPr>
          <p:cNvSpPr/>
          <p:nvPr/>
        </p:nvSpPr>
        <p:spPr>
          <a:xfrm>
            <a:off x="995884" y="3745349"/>
            <a:ext cx="3260645" cy="893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00"/>
              </a:lnSpc>
            </a:pPr>
            <a:r>
              <a:rPr lang="en-US" sz="2800" b="1" dirty="0">
                <a:solidFill>
                  <a:srgbClr val="272525"/>
                </a:solidFill>
                <a:latin typeface="Times New Roman"/>
                <a:ea typeface="Petrona Bold"/>
                <a:cs typeface="Times New Roman"/>
              </a:rPr>
              <a:t>Face Alignment</a:t>
            </a: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662F3E71-8014-75DB-F78C-0F0053A12C1C}"/>
              </a:ext>
            </a:extLst>
          </p:cNvPr>
          <p:cNvSpPr/>
          <p:nvPr/>
        </p:nvSpPr>
        <p:spPr>
          <a:xfrm>
            <a:off x="1020604" y="4328041"/>
            <a:ext cx="280701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latin typeface="Inter"/>
                <a:ea typeface="+mn-lt"/>
                <a:cs typeface="+mn-lt"/>
              </a:rPr>
              <a:t>The input face is aligned using facial landmarks to ensure consistency in pose and orientation.</a:t>
            </a:r>
            <a:endParaRPr lang="en-US" dirty="0">
              <a:latin typeface="Inter"/>
            </a:endParaRPr>
          </a:p>
        </p:txBody>
      </p:sp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DFD8C71D-FF20-CE97-E760-3B98A279B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457" y="2497931"/>
            <a:ext cx="3260765" cy="907256"/>
          </a:xfrm>
          <a:prstGeom prst="rect">
            <a:avLst/>
          </a:prstGeom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50ECA977-FAB0-03C0-CC9F-80820669082A}"/>
              </a:ext>
            </a:extLst>
          </p:cNvPr>
          <p:cNvSpPr/>
          <p:nvPr/>
        </p:nvSpPr>
        <p:spPr>
          <a:xfrm>
            <a:off x="5263383" y="3745349"/>
            <a:ext cx="2807137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00"/>
              </a:lnSpc>
            </a:pPr>
            <a:r>
              <a:rPr lang="en-US" sz="2800" b="1" dirty="0">
                <a:solidFill>
                  <a:srgbClr val="272525"/>
                </a:solidFill>
                <a:latin typeface="Times New Roman"/>
                <a:ea typeface="Petrona Bold"/>
                <a:cs typeface="Times New Roman"/>
              </a:rPr>
              <a:t>Feature Embedding</a:t>
            </a:r>
            <a:endParaRPr lang="en-US" sz="2800" b="1" dirty="0">
              <a:solidFill>
                <a:srgbClr val="272525"/>
              </a:solidFill>
              <a:latin typeface="Times New Roman" panose="02020603050405020304" pitchFamily="18" charset="0"/>
              <a:ea typeface="Petrona Bold"/>
              <a:cs typeface="Times New Roman" panose="02020603050405020304" pitchFamily="18" charset="0"/>
            </a:endParaRPr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5BDF250B-6B9A-434B-F7A9-EA1B12F82137}"/>
              </a:ext>
            </a:extLst>
          </p:cNvPr>
          <p:cNvSpPr/>
          <p:nvPr/>
        </p:nvSpPr>
        <p:spPr>
          <a:xfrm>
            <a:off x="5263383" y="4328041"/>
            <a:ext cx="280713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Inter"/>
                <a:ea typeface="+mn-lt"/>
                <a:cs typeface="+mn-lt"/>
              </a:rPr>
              <a:t>The aligned face is passed through a deep neural network (e.g., ResNet-100) to extract a 512-dimensional embedding.</a:t>
            </a:r>
            <a:endParaRPr lang="en-US" dirty="0">
              <a:latin typeface="Inter"/>
            </a:endParaRPr>
          </a:p>
        </p:txBody>
      </p:sp>
      <p:pic>
        <p:nvPicPr>
          <p:cNvPr id="11" name="Image 3" descr="preencoded.png">
            <a:extLst>
              <a:ext uri="{FF2B5EF4-FFF2-40B4-BE49-F238E27FC236}">
                <a16:creationId xmlns:a16="http://schemas.microsoft.com/office/drawing/2014/main" id="{8B3F89F3-57DD-0DF7-7918-DC9C6FF21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5867" y="2497931"/>
            <a:ext cx="3260646" cy="907256"/>
          </a:xfrm>
          <a:prstGeom prst="rect">
            <a:avLst/>
          </a:prstGeom>
        </p:spPr>
      </p:pic>
      <p:sp>
        <p:nvSpPr>
          <p:cNvPr id="12" name="Text 6">
            <a:extLst>
              <a:ext uri="{FF2B5EF4-FFF2-40B4-BE49-F238E27FC236}">
                <a16:creationId xmlns:a16="http://schemas.microsoft.com/office/drawing/2014/main" id="{A957C0B1-099B-F814-8DC1-F95E02387D0B}"/>
              </a:ext>
            </a:extLst>
          </p:cNvPr>
          <p:cNvSpPr/>
          <p:nvPr/>
        </p:nvSpPr>
        <p:spPr>
          <a:xfrm>
            <a:off x="9935259" y="3745349"/>
            <a:ext cx="2807018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00"/>
              </a:lnSpc>
            </a:pPr>
            <a:r>
              <a:rPr lang="en-US" sz="2800" b="1" dirty="0">
                <a:solidFill>
                  <a:srgbClr val="272525"/>
                </a:solidFill>
                <a:latin typeface="Times New Roman"/>
                <a:cs typeface="Times New Roman"/>
              </a:rPr>
              <a:t>Identify Matching</a:t>
            </a:r>
            <a:endParaRPr lang="en-US" sz="2800" b="1" dirty="0">
              <a:solidFill>
                <a:srgbClr val="27252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AD559B2E-A04B-26C1-1545-9BB2C67685A5}"/>
              </a:ext>
            </a:extLst>
          </p:cNvPr>
          <p:cNvSpPr/>
          <p:nvPr/>
        </p:nvSpPr>
        <p:spPr>
          <a:xfrm>
            <a:off x="9935259" y="4328041"/>
            <a:ext cx="280701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Inter"/>
                <a:ea typeface="+mn-lt"/>
                <a:cs typeface="+mn-lt"/>
              </a:rPr>
              <a:t>The embedding is compared with a database of saved vectors using </a:t>
            </a:r>
            <a:r>
              <a:rPr lang="en-US" sz="1750" b="1" dirty="0">
                <a:solidFill>
                  <a:srgbClr val="272525"/>
                </a:solidFill>
                <a:latin typeface="Inter"/>
                <a:ea typeface="+mn-lt"/>
                <a:cs typeface="+mn-lt"/>
              </a:rPr>
              <a:t>cosine similarity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+mn-lt"/>
                <a:cs typeface="+mn-lt"/>
              </a:rPr>
              <a:t> to identify or verify the person.</a:t>
            </a:r>
            <a:endParaRPr lang="en-US" dirty="0">
              <a:latin typeface="Inter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6246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7B77B990-EC57-CAD3-E4F2-49A221E2E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Shape 0">
            <a:extLst>
              <a:ext uri="{FF2B5EF4-FFF2-40B4-BE49-F238E27FC236}">
                <a16:creationId xmlns:a16="http://schemas.microsoft.com/office/drawing/2014/main" id="{29AAA47D-50C3-C2F2-2E20-4D4D6D47BC20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793790" y="1892022"/>
            <a:ext cx="958512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Advantages of the Proposed System</a:t>
            </a:r>
            <a:endParaRPr lang="en-US" sz="46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203258"/>
            <a:ext cx="3005495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3550"/>
          </a:p>
        </p:txBody>
      </p:sp>
      <p:sp>
        <p:nvSpPr>
          <p:cNvPr id="4" name="Text 2"/>
          <p:cNvSpPr/>
          <p:nvPr/>
        </p:nvSpPr>
        <p:spPr>
          <a:xfrm>
            <a:off x="793790" y="3940254"/>
            <a:ext cx="3005495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800" b="1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Time Saving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522946"/>
            <a:ext cx="30054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Automates attendance tracking, reducing administrative workload for faculty and staff.​</a:t>
            </a:r>
            <a:endParaRPr lang="en-US" sz="1750"/>
          </a:p>
        </p:txBody>
      </p:sp>
      <p:sp>
        <p:nvSpPr>
          <p:cNvPr id="6" name="Text 4"/>
          <p:cNvSpPr/>
          <p:nvPr/>
        </p:nvSpPr>
        <p:spPr>
          <a:xfrm>
            <a:off x="4139446" y="3203258"/>
            <a:ext cx="3005614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3550"/>
          </a:p>
        </p:txBody>
      </p:sp>
      <p:sp>
        <p:nvSpPr>
          <p:cNvPr id="7" name="Text 5"/>
          <p:cNvSpPr/>
          <p:nvPr/>
        </p:nvSpPr>
        <p:spPr>
          <a:xfrm>
            <a:off x="4139446" y="3940254"/>
            <a:ext cx="3005614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800" b="1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Error-Free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139446" y="4522946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Eliminates human error inherent in manual methods, resulting in more accurate attendance records.​</a:t>
            </a:r>
            <a:endParaRPr lang="en-US" sz="1750"/>
          </a:p>
        </p:txBody>
      </p:sp>
      <p:sp>
        <p:nvSpPr>
          <p:cNvPr id="9" name="Text 7"/>
          <p:cNvSpPr/>
          <p:nvPr/>
        </p:nvSpPr>
        <p:spPr>
          <a:xfrm>
            <a:off x="7485221" y="3203258"/>
            <a:ext cx="3005614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3550"/>
          </a:p>
        </p:txBody>
      </p:sp>
      <p:sp>
        <p:nvSpPr>
          <p:cNvPr id="10" name="Text 8"/>
          <p:cNvSpPr/>
          <p:nvPr/>
        </p:nvSpPr>
        <p:spPr>
          <a:xfrm>
            <a:off x="7485221" y="3940254"/>
            <a:ext cx="3005614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800" b="1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Contactless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485221" y="4522946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potential health risks by eliminating physical interaction during attendance taking.​</a:t>
            </a:r>
            <a:endParaRPr lang="en-US" sz="1750"/>
          </a:p>
        </p:txBody>
      </p:sp>
      <p:sp>
        <p:nvSpPr>
          <p:cNvPr id="12" name="Text 10"/>
          <p:cNvSpPr/>
          <p:nvPr/>
        </p:nvSpPr>
        <p:spPr>
          <a:xfrm>
            <a:off x="10830997" y="3203258"/>
            <a:ext cx="3005614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3550"/>
          </a:p>
        </p:txBody>
      </p:sp>
      <p:sp>
        <p:nvSpPr>
          <p:cNvPr id="13" name="Text 11"/>
          <p:cNvSpPr/>
          <p:nvPr/>
        </p:nvSpPr>
        <p:spPr>
          <a:xfrm>
            <a:off x="10830997" y="3940254"/>
            <a:ext cx="3005614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800" b="1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Integration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830997" y="4522946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integration with student information systems, streamlining data management and reporting.</a:t>
            </a:r>
            <a:endParaRPr lang="en-US" sz="175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10344152-5CA2-8159-C7D5-3F01E046B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2" name="Shape 0">
            <a:extLst>
              <a:ext uri="{FF2B5EF4-FFF2-40B4-BE49-F238E27FC236}">
                <a16:creationId xmlns:a16="http://schemas.microsoft.com/office/drawing/2014/main" id="{17E4D1A5-4713-7CB3-490C-AAFB168D7430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793790" y="2649617"/>
            <a:ext cx="835878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Applications</a:t>
            </a:r>
            <a:endParaRPr lang="en-US" sz="46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938111"/>
            <a:ext cx="29843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Times New Roman" panose="02020603050405020304" pitchFamily="18" charset="0"/>
              </a:rPr>
              <a:t>Education</a:t>
            </a:r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793790" y="4505087"/>
            <a:ext cx="298430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attendance in classrooms, freeing up teachers' time.</a:t>
            </a:r>
            <a:endParaRPr lang="en-US" sz="1600"/>
          </a:p>
        </p:txBody>
      </p:sp>
      <p:sp>
        <p:nvSpPr>
          <p:cNvPr id="5" name="Text 3"/>
          <p:cNvSpPr/>
          <p:nvPr/>
        </p:nvSpPr>
        <p:spPr>
          <a:xfrm>
            <a:off x="4339114" y="3938111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Times New Roman" panose="02020603050405020304" pitchFamily="18" charset="0"/>
              </a:rPr>
              <a:t>Corporations</a:t>
            </a:r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4339114" y="4505087"/>
            <a:ext cx="2799397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Efficiently tracking employee attendance, reducing time and costs.​</a:t>
            </a:r>
            <a:endParaRPr lang="en-US" sz="1600"/>
          </a:p>
        </p:txBody>
      </p:sp>
      <p:sp>
        <p:nvSpPr>
          <p:cNvPr id="7" name="Text 5"/>
          <p:cNvSpPr/>
          <p:nvPr/>
        </p:nvSpPr>
        <p:spPr>
          <a:xfrm>
            <a:off x="7699534" y="3938111"/>
            <a:ext cx="26634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Events</a:t>
            </a:r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699534" y="4505087"/>
            <a:ext cx="2663428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Managing large gatherings, simplifying registration and access control.​</a:t>
            </a:r>
            <a:endParaRPr lang="en-US" sz="1600"/>
          </a:p>
        </p:txBody>
      </p:sp>
      <p:sp>
        <p:nvSpPr>
          <p:cNvPr id="9" name="Text 7"/>
          <p:cNvSpPr/>
          <p:nvPr/>
        </p:nvSpPr>
        <p:spPr>
          <a:xfrm>
            <a:off x="10923984" y="3938111"/>
            <a:ext cx="29353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</a:t>
            </a:r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923984" y="4505087"/>
            <a:ext cx="2935367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Enhancing security in sensitive areas with accurate facial identification.​</a:t>
            </a:r>
            <a:endParaRPr lang="en-US"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51BB48-7530-A43D-CEDA-B62EB71F6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88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registration form&#10;&#10;AI-generated content may be incorrect.">
            <a:extLst>
              <a:ext uri="{FF2B5EF4-FFF2-40B4-BE49-F238E27FC236}">
                <a16:creationId xmlns:a16="http://schemas.microsoft.com/office/drawing/2014/main" id="{1B7C658C-1F6A-1153-518F-F24B66ADC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61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B7ECB7-8B66-75AB-A7AA-2F6E95CB8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8" y="1405"/>
            <a:ext cx="14638418" cy="822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90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1005C3-A2E8-AB0B-00E3-AF25614C5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32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2062B-1F82-1448-FD4A-769E4CBFC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FDEF8E-3023-23A8-EA5C-1FBFC5617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47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926C75-9A88-5C6B-BC66-479AA6735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2" y="-11303"/>
            <a:ext cx="14633341" cy="821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18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6515DE8-B3ED-7C39-0800-EC4B6F0B1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68EBABCF-5FC8-7BD9-7FED-EE1A15F1FFCB}"/>
              </a:ext>
            </a:extLst>
          </p:cNvPr>
          <p:cNvSpPr/>
          <p:nvPr/>
        </p:nvSpPr>
        <p:spPr>
          <a:xfrm>
            <a:off x="0" y="-12032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B06262-0F89-D029-BEC8-A0B66BF8EC5A}"/>
              </a:ext>
            </a:extLst>
          </p:cNvPr>
          <p:cNvSpPr txBox="1"/>
          <p:nvPr/>
        </p:nvSpPr>
        <p:spPr>
          <a:xfrm>
            <a:off x="4559968" y="3469560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i="1">
                <a:latin typeface="Segoe UI Black" panose="020B0A02040204020203" pitchFamily="34" charset="0"/>
                <a:ea typeface="Segoe UI Black" panose="020B0A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58575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793787" y="2677374"/>
            <a:ext cx="13415508" cy="2443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050"/>
              </a:lnSpc>
              <a:buNone/>
            </a:pPr>
            <a:r>
              <a:rPr lang="en-US" sz="6050" b="1">
                <a:solidFill>
                  <a:srgbClr val="000000"/>
                </a:solidFill>
                <a:latin typeface="Times New Roman" panose="02020603050405020304" pitchFamily="18" charset="0"/>
                <a:ea typeface="MS UI Gothic" panose="020B0600070205080204" pitchFamily="34" charset="-128"/>
                <a:cs typeface="Times New Roman" panose="02020603050405020304" pitchFamily="18" charset="0"/>
              </a:rPr>
              <a:t>Video-Based Face Recognition Attendance System</a:t>
            </a:r>
          </a:p>
          <a:p>
            <a:pPr marL="0" indent="0">
              <a:lnSpc>
                <a:spcPts val="8050"/>
              </a:lnSpc>
              <a:buNone/>
            </a:pPr>
            <a:endParaRPr lang="en-US" sz="2000" b="1">
              <a:solidFill>
                <a:srgbClr val="000000"/>
              </a:solidFill>
              <a:latin typeface="Palatino Linotype" panose="02040502050505030304" pitchFamily="18" charset="0"/>
              <a:ea typeface="Petrona Bold" pitchFamily="34" charset="-122"/>
              <a:cs typeface="Petrona Bold" pitchFamily="34" charset="-120"/>
            </a:endParaRPr>
          </a:p>
          <a:p>
            <a:pPr marL="0" indent="0">
              <a:lnSpc>
                <a:spcPts val="8050"/>
              </a:lnSpc>
              <a:buNone/>
            </a:pPr>
            <a:endParaRPr lang="en-US" sz="2000" b="1">
              <a:solidFill>
                <a:srgbClr val="000000"/>
              </a:solidFill>
              <a:latin typeface="Palatino Linotype" panose="02040502050505030304" pitchFamily="18" charset="0"/>
              <a:ea typeface="Petrona Bold" pitchFamily="34" charset="-122"/>
              <a:cs typeface="Petrona Bold" pitchFamily="34" charset="-120"/>
            </a:endParaRPr>
          </a:p>
          <a:p>
            <a:pPr marL="0" indent="0">
              <a:lnSpc>
                <a:spcPts val="8050"/>
              </a:lnSpc>
              <a:buNone/>
            </a:pPr>
            <a:endParaRPr lang="en-US" sz="2000"/>
          </a:p>
        </p:txBody>
      </p:sp>
      <p:sp>
        <p:nvSpPr>
          <p:cNvPr id="5" name="Text 2"/>
          <p:cNvSpPr/>
          <p:nvPr/>
        </p:nvSpPr>
        <p:spPr>
          <a:xfrm>
            <a:off x="793787" y="533845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Inter"/>
                <a:ea typeface="+mn-lt"/>
                <a:cs typeface="+mn-lt"/>
              </a:rPr>
              <a:t>This Project automates student attendance by detecting and recognizing faces from live video streams using deep learning models.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​</a:t>
            </a:r>
            <a:endParaRPr lang="en-US" sz="1750" dirty="0"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793790" y="1151312"/>
            <a:ext cx="900588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>
                <a:solidFill>
                  <a:srgbClr val="000000"/>
                </a:solidFill>
                <a:latin typeface="Times New Roman"/>
                <a:ea typeface="Petrona Bold"/>
                <a:cs typeface="Times New Roman"/>
              </a:rPr>
              <a:t>Face Recognition​</a:t>
            </a:r>
            <a:endParaRPr lang="en-US" sz="4650">
              <a:latin typeface="Times New Roman"/>
              <a:ea typeface="Petrona Bold"/>
              <a:cs typeface="Times New Roman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2555226"/>
            <a:ext cx="10771552" cy="1417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/>
              <a:buChar char="•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Face recognition technology uses algorithms to identify individuals based on unique fiducial points. This process involves capturing and analyzing images or videos of faces.​</a:t>
            </a:r>
          </a:p>
          <a:p>
            <a:pPr marL="285750" indent="-285750">
              <a:lnSpc>
                <a:spcPts val="2850"/>
              </a:lnSpc>
              <a:buFont typeface="Arial"/>
              <a:buChar char="•"/>
            </a:pPr>
            <a:endParaRPr lang="en-US" sz="1750">
              <a:solidFill>
                <a:srgbClr val="272525"/>
              </a:solidFill>
              <a:latin typeface="Inter"/>
              <a:ea typeface="Inter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2321" y="5287138"/>
            <a:ext cx="107715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/>
              <a:buChar char="•"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Beyond attendance, face recognition has applications in student identification, personalized learning, and even campus security. It can streamline processes, personalize experiences, and enhance safety.​</a:t>
            </a:r>
            <a:endParaRPr lang="en-US" sz="175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BB3C79A3-0DCF-8E02-98F3-2F472E501911}"/>
              </a:ext>
            </a:extLst>
          </p:cNvPr>
          <p:cNvSpPr/>
          <p:nvPr/>
        </p:nvSpPr>
        <p:spPr>
          <a:xfrm>
            <a:off x="793789" y="3977627"/>
            <a:ext cx="10771552" cy="1417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/>
              <a:buChar char="•"/>
            </a:pPr>
            <a:r>
              <a:rPr lang="en-US" sz="1750">
                <a:solidFill>
                  <a:srgbClr val="272525"/>
                </a:solidFill>
                <a:latin typeface="Inter"/>
                <a:ea typeface="+mn-lt"/>
                <a:cs typeface="+mn-lt"/>
              </a:rPr>
              <a:t>Face recognition is a multi-step process that involves detecting, aligning, encoding, and matching faces to verify identity.</a:t>
            </a:r>
            <a:endParaRPr lang="en-US" sz="1750">
              <a:solidFill>
                <a:srgbClr val="272525"/>
              </a:solidFill>
              <a:latin typeface="Inter"/>
              <a:ea typeface="Inter"/>
              <a:cs typeface="Inter" pitchFamily="34" charset="-120"/>
            </a:endParaRPr>
          </a:p>
          <a:p>
            <a:pPr marL="285750" indent="-285750">
              <a:lnSpc>
                <a:spcPts val="2850"/>
              </a:lnSpc>
              <a:buFont typeface="Arial"/>
              <a:buChar char="•"/>
            </a:pPr>
            <a:endParaRPr lang="en-US" sz="1750">
              <a:solidFill>
                <a:srgbClr val="272525"/>
              </a:solidFill>
              <a:latin typeface="Inter"/>
              <a:ea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793790" y="2144197"/>
            <a:ext cx="8216741" cy="1027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50"/>
              </a:lnSpc>
              <a:buNone/>
            </a:pPr>
            <a:r>
              <a:rPr lang="en-US" sz="6450" b="1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Objectives</a:t>
            </a:r>
            <a:endParaRPr lang="en-US" sz="64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5113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To Prevent proxy attendance using facial recognition.</a:t>
            </a:r>
            <a:endParaRPr lang="en-US" sz="1750">
              <a:latin typeface="Inter"/>
              <a:ea typeface="Inter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39535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To Save class time with automated attendance.</a:t>
            </a:r>
            <a:endParaRPr lang="en-US" sz="1750">
              <a:latin typeface="Inter"/>
              <a:ea typeface="Inter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43957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To Record and update attendance instantly with time duration.</a:t>
            </a:r>
            <a:endParaRPr lang="en-US" sz="1750">
              <a:latin typeface="Inter"/>
              <a:ea typeface="Inter"/>
            </a:endParaRPr>
          </a:p>
        </p:txBody>
      </p:sp>
      <p:sp>
        <p:nvSpPr>
          <p:cNvPr id="9" name="Text 6"/>
          <p:cNvSpPr/>
          <p:nvPr/>
        </p:nvSpPr>
        <p:spPr>
          <a:xfrm>
            <a:off x="793790" y="48379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To Adapt to diverse classrooms and large institutions.</a:t>
            </a:r>
          </a:p>
          <a:p>
            <a:pPr>
              <a:lnSpc>
                <a:spcPts val="2850"/>
              </a:lnSpc>
              <a:buSzPct val="100000"/>
            </a:pPr>
            <a:endParaRPr lang="en-US" sz="1750">
              <a:solidFill>
                <a:srgbClr val="272525"/>
              </a:solidFill>
              <a:latin typeface="Inter"/>
              <a:ea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793790" y="210419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Problem Statement</a:t>
            </a:r>
            <a:endParaRPr lang="en-US" sz="46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18861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Spoofing Vulnerability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Proxy attendance, existing systems can be tricked using photos or videos, compromising accuracy and reliability.</a:t>
            </a:r>
            <a:endParaRPr lang="en-US" sz="1750"/>
          </a:p>
        </p:txBody>
      </p:sp>
      <p:sp>
        <p:nvSpPr>
          <p:cNvPr id="6" name="Text 3"/>
          <p:cNvSpPr/>
          <p:nvPr/>
        </p:nvSpPr>
        <p:spPr>
          <a:xfrm>
            <a:off x="793790" y="39937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Inefficiency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Manual systems are slow and disruptive.</a:t>
            </a:r>
            <a:endParaRPr lang="en-US" sz="1750"/>
          </a:p>
        </p:txBody>
      </p:sp>
      <p:sp>
        <p:nvSpPr>
          <p:cNvPr id="9" name="Text 6"/>
          <p:cNvSpPr/>
          <p:nvPr/>
        </p:nvSpPr>
        <p:spPr>
          <a:xfrm>
            <a:off x="793789" y="44359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Scalability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: Challenging for large classrooms or institutions.</a:t>
            </a:r>
            <a:endParaRPr lang="en-US" sz="1750">
              <a:latin typeface="Inter"/>
              <a:ea typeface="Inter"/>
            </a:endParaRPr>
          </a:p>
        </p:txBody>
      </p:sp>
      <p:sp>
        <p:nvSpPr>
          <p:cNvPr id="7" name="Text 6">
            <a:extLst>
              <a:ext uri="{FF2B5EF4-FFF2-40B4-BE49-F238E27FC236}">
                <a16:creationId xmlns:a16="http://schemas.microsoft.com/office/drawing/2014/main" id="{3CF5217E-BE55-2B8F-B6F1-AE7E3D6F858F}"/>
              </a:ext>
            </a:extLst>
          </p:cNvPr>
          <p:cNvSpPr/>
          <p:nvPr/>
        </p:nvSpPr>
        <p:spPr>
          <a:xfrm>
            <a:off x="793788" y="48423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Lack of Time-based Automatic Attendance System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: Managing the time duration of Check-in &amp; Check-out.</a:t>
            </a:r>
            <a:endParaRPr lang="en-US" sz="1750">
              <a:latin typeface="Inter"/>
              <a:ea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304209CA-70D2-5B85-09FC-100A72F84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4413"/>
            <a:ext cx="14630400" cy="8229600"/>
          </a:xfrm>
          <a:prstGeom prst="rect">
            <a:avLst/>
          </a:prstGeom>
        </p:spPr>
      </p:pic>
      <p:sp>
        <p:nvSpPr>
          <p:cNvPr id="12" name="Shape 0">
            <a:extLst>
              <a:ext uri="{FF2B5EF4-FFF2-40B4-BE49-F238E27FC236}">
                <a16:creationId xmlns:a16="http://schemas.microsoft.com/office/drawing/2014/main" id="{06900217-BAB0-248E-4861-98F08E19ABA5}"/>
              </a:ext>
            </a:extLst>
          </p:cNvPr>
          <p:cNvSpPr/>
          <p:nvPr/>
        </p:nvSpPr>
        <p:spPr>
          <a:xfrm>
            <a:off x="0" y="-64413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793790" y="178665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Challenges</a:t>
            </a:r>
            <a:endParaRPr lang="en-US" sz="46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9845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Spoofing Prevention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Distinguishing live faces from photos/videos.</a:t>
            </a:r>
            <a:endParaRPr lang="en-US" sz="1750"/>
          </a:p>
        </p:txBody>
      </p:sp>
      <p:sp>
        <p:nvSpPr>
          <p:cNvPr id="4" name="Text 2"/>
          <p:cNvSpPr/>
          <p:nvPr/>
        </p:nvSpPr>
        <p:spPr>
          <a:xfrm>
            <a:off x="793790" y="34267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Lighting Issues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Adapting to varying classroom conditions.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>
          <a:xfrm>
            <a:off x="793790" y="38689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Processing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Ensuring fast and seamless recognition.</a:t>
            </a:r>
            <a:endParaRPr lang="en-US" sz="1750"/>
          </a:p>
        </p:txBody>
      </p:sp>
      <p:sp>
        <p:nvSpPr>
          <p:cNvPr id="6" name="Text 4"/>
          <p:cNvSpPr/>
          <p:nvPr/>
        </p:nvSpPr>
        <p:spPr>
          <a:xfrm>
            <a:off x="793790" y="43111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793790" y="42879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Scalability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Maintaining efficiency for large institutions.</a:t>
            </a:r>
            <a:endParaRPr lang="en-US" sz="17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793790" y="806053"/>
            <a:ext cx="8625840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50" b="1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Proposed Solution: A Modern Approach</a:t>
            </a:r>
            <a:endParaRPr lang="en-US" sz="37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430" y="1656636"/>
            <a:ext cx="1614011" cy="13992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993713" y="2305288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/>
          </a:p>
        </p:txBody>
      </p:sp>
      <p:sp>
        <p:nvSpPr>
          <p:cNvPr id="7" name="Text 3"/>
          <p:cNvSpPr/>
          <p:nvPr/>
        </p:nvSpPr>
        <p:spPr>
          <a:xfrm>
            <a:off x="5088255" y="2132886"/>
            <a:ext cx="4024074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>
                <a:solidFill>
                  <a:srgbClr val="272525"/>
                </a:solidFill>
                <a:latin typeface="Times New Roman"/>
                <a:ea typeface="Petrona Bold"/>
                <a:cs typeface="Times New Roman"/>
              </a:rPr>
              <a:t>Real-time Video Capture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4918115" y="3068955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424" y="3112532"/>
            <a:ext cx="3228022" cy="139922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974068" y="3585329"/>
            <a:ext cx="16073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/>
          </a:p>
        </p:txBody>
      </p:sp>
      <p:sp>
        <p:nvSpPr>
          <p:cNvPr id="11" name="Text 6"/>
          <p:cNvSpPr/>
          <p:nvPr/>
        </p:nvSpPr>
        <p:spPr>
          <a:xfrm>
            <a:off x="5895261" y="3565124"/>
            <a:ext cx="2655332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Facial Detection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8"/>
          <p:cNvSpPr/>
          <p:nvPr/>
        </p:nvSpPr>
        <p:spPr>
          <a:xfrm>
            <a:off x="5725120" y="4524851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3418" y="4568428"/>
            <a:ext cx="4842034" cy="139922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3974187" y="5041225"/>
            <a:ext cx="1604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/>
          </a:p>
        </p:txBody>
      </p:sp>
      <p:sp>
        <p:nvSpPr>
          <p:cNvPr id="16" name="Text 10"/>
          <p:cNvSpPr/>
          <p:nvPr/>
        </p:nvSpPr>
        <p:spPr>
          <a:xfrm>
            <a:off x="6702266" y="4975864"/>
            <a:ext cx="3527941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00"/>
              </a:lnSpc>
            </a:pPr>
            <a:r>
              <a:rPr lang="en-US" sz="2800" b="1">
                <a:solidFill>
                  <a:srgbClr val="272525"/>
                </a:solidFill>
                <a:latin typeface="Times New Roman"/>
                <a:ea typeface="Petrona Bold"/>
                <a:cs typeface="Times New Roman"/>
              </a:rPr>
              <a:t>Image </a:t>
            </a:r>
            <a:r>
              <a:rPr lang="en-US" sz="2800" b="1" dirty="0">
                <a:solidFill>
                  <a:srgbClr val="272525"/>
                </a:solidFill>
                <a:latin typeface="Times New Roman"/>
                <a:ea typeface="Petrona Bold"/>
                <a:cs typeface="Times New Roman"/>
              </a:rPr>
              <a:t>Identification</a:t>
            </a:r>
            <a:endParaRPr lang="en-US" sz="2800">
              <a:latin typeface="Times New Roman"/>
              <a:ea typeface="Petrona Bold"/>
              <a:cs typeface="Times New Roman"/>
            </a:endParaRPr>
          </a:p>
        </p:txBody>
      </p:sp>
      <p:sp>
        <p:nvSpPr>
          <p:cNvPr id="18" name="Shape 12"/>
          <p:cNvSpPr/>
          <p:nvPr/>
        </p:nvSpPr>
        <p:spPr>
          <a:xfrm>
            <a:off x="6532126" y="5980748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6024324"/>
            <a:ext cx="6456164" cy="1399222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3977878" y="6497122"/>
            <a:ext cx="15275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200"/>
          </a:p>
        </p:txBody>
      </p:sp>
      <p:sp>
        <p:nvSpPr>
          <p:cNvPr id="21" name="Text 14"/>
          <p:cNvSpPr/>
          <p:nvPr/>
        </p:nvSpPr>
        <p:spPr>
          <a:xfrm>
            <a:off x="7509272" y="6443049"/>
            <a:ext cx="3644384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Attendance Recording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5"/>
          <p:cNvSpPr/>
          <p:nvPr/>
        </p:nvSpPr>
        <p:spPr>
          <a:xfrm>
            <a:off x="7509272" y="6833830"/>
            <a:ext cx="36443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793790" y="239660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Technology Used:</a:t>
            </a:r>
            <a:endParaRPr lang="en-US" sz="46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663" y="3481030"/>
            <a:ext cx="453628" cy="4536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4161472"/>
            <a:ext cx="3005495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800" b="1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Python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93790" y="4744164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Powerful and versatile programming language for system development.​</a:t>
            </a:r>
            <a:endParaRPr lang="en-US" sz="175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439" y="3481030"/>
            <a:ext cx="453628" cy="45362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139446" y="4161472"/>
            <a:ext cx="3005614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500"/>
              </a:lnSpc>
            </a:pPr>
            <a:r>
              <a:rPr lang="en-US" sz="2800" b="1">
                <a:solidFill>
                  <a:srgbClr val="272525"/>
                </a:solidFill>
                <a:latin typeface="Times New Roman"/>
                <a:ea typeface="Petrona Bold"/>
                <a:cs typeface="Times New Roman"/>
              </a:rPr>
              <a:t> </a:t>
            </a:r>
            <a:r>
              <a:rPr lang="en-US" sz="2800" b="1" dirty="0" err="1">
                <a:solidFill>
                  <a:srgbClr val="272525"/>
                </a:solidFill>
                <a:latin typeface="Times New Roman"/>
                <a:ea typeface="Petrona Bold"/>
                <a:cs typeface="Times New Roman"/>
              </a:rPr>
              <a:t>RetinaFace</a:t>
            </a:r>
          </a:p>
        </p:txBody>
      </p:sp>
      <p:sp>
        <p:nvSpPr>
          <p:cNvPr id="10" name="Text 5"/>
          <p:cNvSpPr/>
          <p:nvPr/>
        </p:nvSpPr>
        <p:spPr>
          <a:xfrm>
            <a:off x="4139446" y="474416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Efficient and widely used for real-time Face detection.</a:t>
            </a:r>
            <a:endParaRPr lang="en-US" sz="1750">
              <a:latin typeface="Inter"/>
              <a:ea typeface="Inter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1214" y="3481030"/>
            <a:ext cx="453628" cy="4536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5221" y="4161472"/>
            <a:ext cx="3005614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800" b="1">
                <a:solidFill>
                  <a:srgbClr val="272525"/>
                </a:solidFill>
                <a:latin typeface="Times New Roman"/>
                <a:ea typeface="Petrona Bold"/>
                <a:cs typeface="Times New Roman"/>
              </a:rPr>
              <a:t>SQLite3​</a:t>
            </a:r>
            <a:endParaRPr lang="en-US" sz="2800">
              <a:latin typeface="Times New Roman"/>
              <a:ea typeface="Petrona Bold"/>
              <a:cs typeface="Times New Roman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485221" y="474416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For secure database storage and retrieval.​</a:t>
            </a:r>
            <a:endParaRPr lang="en-US" sz="1750">
              <a:latin typeface="Inter"/>
              <a:ea typeface="Inter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06989" y="3481030"/>
            <a:ext cx="453628" cy="45362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830997" y="4161472"/>
            <a:ext cx="3005614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800" b="1" dirty="0" err="1">
                <a:solidFill>
                  <a:srgbClr val="272525"/>
                </a:solidFill>
                <a:latin typeface="Times New Roman"/>
                <a:ea typeface="Petrona Bold"/>
                <a:cs typeface="Times New Roman"/>
              </a:rPr>
              <a:t>ArcFace</a:t>
            </a:r>
            <a:endParaRPr lang="en-US" sz="2800" b="1" dirty="0" err="1">
              <a:solidFill>
                <a:srgbClr val="272525"/>
              </a:solidFill>
              <a:latin typeface="Times New Roman" panose="02020603050405020304" pitchFamily="18" charset="0"/>
              <a:ea typeface="Petrona Bold"/>
              <a:cs typeface="Times New Roman" panose="02020603050405020304" pitchFamily="18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10830997" y="474416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algorithms for improved face matching accuracy.​</a:t>
            </a:r>
            <a:endParaRPr lang="en-US" sz="17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793790" y="1413510"/>
            <a:ext cx="11802356" cy="653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0"/>
              </a:lnSpc>
            </a:pPr>
            <a:r>
              <a:rPr lang="en-US" sz="4650" b="1" dirty="0" err="1">
                <a:solidFill>
                  <a:srgbClr val="000000"/>
                </a:solidFill>
                <a:latin typeface="Times New Roman"/>
                <a:ea typeface="Petrona Bold"/>
                <a:cs typeface="Times New Roman"/>
              </a:rPr>
              <a:t>RetinaFace</a:t>
            </a:r>
            <a:r>
              <a:rPr lang="en-US" sz="4650" b="1" dirty="0">
                <a:solidFill>
                  <a:srgbClr val="000000"/>
                </a:solidFill>
                <a:latin typeface="Times New Roman"/>
                <a:ea typeface="Petrona Bold"/>
                <a:cs typeface="Times New Roman"/>
              </a:rPr>
              <a:t> </a:t>
            </a:r>
            <a:r>
              <a:rPr lang="en-US" sz="2800" b="1">
                <a:solidFill>
                  <a:srgbClr val="000000"/>
                </a:solidFill>
                <a:latin typeface="Times New Roman"/>
                <a:ea typeface="Petrona Bold"/>
                <a:cs typeface="Times New Roman"/>
              </a:rPr>
              <a:t>[</a:t>
            </a:r>
            <a:r>
              <a:rPr lang="en-US" sz="2800" b="1" dirty="0">
                <a:solidFill>
                  <a:srgbClr val="000000"/>
                </a:solidFill>
                <a:latin typeface="Times New Roman"/>
                <a:ea typeface="Petrona Bold"/>
                <a:cs typeface="Times New Roman"/>
              </a:rPr>
              <a:t>Face Detection Algorithm</a:t>
            </a:r>
            <a:r>
              <a:rPr lang="en-US" sz="2800" b="1">
                <a:solidFill>
                  <a:srgbClr val="000000"/>
                </a:solidFill>
                <a:latin typeface="Times New Roman"/>
                <a:ea typeface="Petrona Bold"/>
                <a:cs typeface="Times New Roman"/>
              </a:rPr>
              <a:t>]:</a:t>
            </a:r>
            <a:endParaRPr lang="en-US" sz="2800">
              <a:latin typeface="Times New Roman"/>
              <a:ea typeface="Petrona Bold"/>
              <a:cs typeface="Times New Roman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97931"/>
            <a:ext cx="3260646" cy="9072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84595" y="3745349"/>
            <a:ext cx="3260645" cy="893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Feature Detection​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09315" y="4328041"/>
            <a:ext cx="280701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latin typeface="Inter"/>
                <a:ea typeface="Inter"/>
              </a:rPr>
              <a:t>A deep learning-based face detection model that not only detects faces in an image but also identifies key facial features such as eyes, nose, and mouth.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435" y="2497931"/>
            <a:ext cx="3260765" cy="9072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281249" y="3745349"/>
            <a:ext cx="2807137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Image Scanning​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281249" y="4328041"/>
            <a:ext cx="280713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algorithm scans images or video frames to find regions matching these features.​</a:t>
            </a:r>
            <a:endParaRPr lang="en-US" sz="175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2497931"/>
            <a:ext cx="3260646" cy="90725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42014" y="3745349"/>
            <a:ext cx="2807018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Classification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542014" y="4328041"/>
            <a:ext cx="280701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+mn-lt"/>
                <a:cs typeface="+mn-lt"/>
              </a:rPr>
              <a:t>Distinguishes between face and non-face regions, and identifying Fiducial Points (eyes, nose, mouth) to ensure proper alignment for further recognition and classification.</a:t>
            </a:r>
            <a:endParaRPr lang="en-US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5846" y="2497931"/>
            <a:ext cx="3260765" cy="90725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802660" y="3745349"/>
            <a:ext cx="3563045" cy="893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Adaptive Learning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10802659" y="4290125"/>
            <a:ext cx="280713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RetinaFace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can be trained with additional datasets to improve accuracy and performance.​</a:t>
            </a:r>
            <a:endParaRPr lang="en-US" sz="1750">
              <a:latin typeface="Inter"/>
              <a:ea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19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 User</cp:lastModifiedBy>
  <cp:revision>6</cp:revision>
  <cp:lastPrinted>2024-12-12T14:57:48Z</cp:lastPrinted>
  <dcterms:created xsi:type="dcterms:W3CDTF">2024-12-11T17:11:10Z</dcterms:created>
  <dcterms:modified xsi:type="dcterms:W3CDTF">2025-06-05T16:07:09Z</dcterms:modified>
</cp:coreProperties>
</file>